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67" r:id="rId3"/>
    <p:sldId id="270" r:id="rId4"/>
    <p:sldId id="277" r:id="rId5"/>
    <p:sldId id="268" r:id="rId6"/>
    <p:sldId id="258" r:id="rId7"/>
    <p:sldId id="269" r:id="rId8"/>
    <p:sldId id="257" r:id="rId9"/>
    <p:sldId id="260" r:id="rId10"/>
    <p:sldId id="261" r:id="rId11"/>
    <p:sldId id="273" r:id="rId12"/>
    <p:sldId id="274" r:id="rId13"/>
    <p:sldId id="275" r:id="rId14"/>
    <p:sldId id="276" r:id="rId15"/>
    <p:sldId id="271" r:id="rId16"/>
    <p:sldId id="272" r:id="rId17"/>
    <p:sldId id="266" r:id="rId18"/>
    <p:sldId id="265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D4D4"/>
    <a:srgbClr val="AB2727"/>
    <a:srgbClr val="354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83" autoAdjust="0"/>
    <p:restoredTop sz="86438" autoAdjust="0"/>
  </p:normalViewPr>
  <p:slideViewPr>
    <p:cSldViewPr snapToGrid="0" snapToObjects="1">
      <p:cViewPr varScale="1">
        <p:scale>
          <a:sx n="130" d="100"/>
          <a:sy n="130" d="100"/>
        </p:scale>
        <p:origin x="-200" y="-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864CE-5D8A-684A-90DC-C49BCEA0760B}" type="datetimeFigureOut">
              <a:rPr lang="en-US" smtClean="0"/>
              <a:t>2/27/13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D1261-CDFE-134E-9B67-54915B941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32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10% of total mentions</a:t>
            </a:r>
          </a:p>
          <a:p>
            <a:r>
              <a:rPr lang="en-US" dirty="0" smtClean="0"/>
              <a:t>Filters constructed to focus not</a:t>
            </a:r>
            <a:r>
              <a:rPr lang="en-US" baseline="0" dirty="0" smtClean="0"/>
              <a:t> on brands, shows, movies but pure mentions of vampires and zombies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Vampires 476596 tweets</a:t>
            </a:r>
          </a:p>
          <a:p>
            <a:r>
              <a:rPr lang="en-US" baseline="0" dirty="0" smtClean="0"/>
              <a:t>Zombies 715615 tweets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1261-CDFE-134E-9B67-54915B941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451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1897 Dracula</a:t>
            </a:r>
          </a:p>
          <a:p>
            <a:r>
              <a:rPr lang="en-US" dirty="0" smtClean="0"/>
              <a:t>2009 P,P and Z</a:t>
            </a:r>
          </a:p>
          <a:p>
            <a:endParaRPr lang="en-US" dirty="0" smtClean="0"/>
          </a:p>
          <a:p>
            <a:r>
              <a:rPr lang="en-US" dirty="0" smtClean="0"/>
              <a:t>Twilight</a:t>
            </a:r>
            <a:r>
              <a:rPr lang="en-US" baseline="0" dirty="0" smtClean="0"/>
              <a:t> 2005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D1261-CDFE-134E-9B67-54915B9415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2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Relationship Id="rId3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1143000" y="0"/>
            <a:ext cx="8001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771650"/>
            <a:ext cx="6400800" cy="108585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743200" y="2914650"/>
            <a:ext cx="5486400" cy="685800"/>
          </a:xfrm>
        </p:spPr>
        <p:txBody>
          <a:bodyPr/>
          <a:lstStyle>
            <a:lvl1pPr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23" name="Picture 22" descr="logo-final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267200" y="457200"/>
            <a:ext cx="4404416" cy="851056"/>
          </a:xfrm>
          <a:prstGeom prst="rect">
            <a:avLst/>
          </a:prstGeom>
        </p:spPr>
      </p:pic>
      <p:sp>
        <p:nvSpPr>
          <p:cNvPr id="4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864274" y="4343400"/>
            <a:ext cx="3352800" cy="571500"/>
          </a:xfrm>
        </p:spPr>
        <p:txBody>
          <a:bodyPr anchor="ctr">
            <a:normAutofit/>
          </a:bodyPr>
          <a:lstStyle>
            <a:lvl1pPr marL="34290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 sz="1800" i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 pitchFamily="34" charset="0"/>
              <a:buNone/>
              <a:tabLst/>
              <a:defRPr/>
            </a:pPr>
            <a:r>
              <a:rPr lang="en-US" dirty="0" smtClean="0"/>
              <a:t>&lt;Name and Date&gt;</a:t>
            </a:r>
          </a:p>
        </p:txBody>
      </p:sp>
      <p:pic>
        <p:nvPicPr>
          <p:cNvPr id="9" name="Picture 8" descr="swoosh--cu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9558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8229600" y="4867338"/>
            <a:ext cx="731520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tabLst>
                <a:tab pos="4229100" algn="ctr"/>
                <a:tab pos="8458200" algn="r"/>
              </a:tabLst>
              <a:defRPr/>
            </a:pPr>
            <a:r>
              <a:rPr lang="en-US" sz="1000" dirty="0" smtClean="0">
                <a:latin typeface="+mn-lt"/>
              </a:rPr>
              <a:t>Page </a:t>
            </a:r>
            <a:fld id="{83A96198-8C24-4694-9076-B5D5AE4D3EC8}" type="slidenum">
              <a:rPr lang="en-US" sz="1000">
                <a:latin typeface="+mn-lt"/>
              </a:rPr>
              <a:pPr>
                <a:tabLst>
                  <a:tab pos="4229100" algn="ctr"/>
                  <a:tab pos="8458200" algn="r"/>
                </a:tabLst>
                <a:defRPr/>
              </a:pPr>
              <a:t>‹#›</a:t>
            </a:fld>
            <a:endParaRPr lang="en-US" sz="1000" dirty="0">
              <a:latin typeface="+mn-l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895600" y="4867338"/>
            <a:ext cx="3352800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229100" algn="ctr"/>
                <a:tab pos="8458200" algn="r"/>
              </a:tabLst>
              <a:defRPr/>
            </a:pPr>
            <a:r>
              <a:rPr lang="en-US" sz="1000" dirty="0" smtClean="0">
                <a:latin typeface="+mn-lt"/>
              </a:rPr>
              <a:t>© 2013 Argus Insights,</a:t>
            </a:r>
            <a:r>
              <a:rPr lang="en-US" sz="1000" baseline="0" dirty="0" smtClean="0">
                <a:latin typeface="+mn-lt"/>
              </a:rPr>
              <a:t> Inc. </a:t>
            </a:r>
            <a:r>
              <a:rPr lang="en-US" sz="1000" dirty="0" smtClean="0">
                <a:latin typeface="+mn-lt"/>
              </a:rPr>
              <a:t>Confidential:</a:t>
            </a:r>
            <a:r>
              <a:rPr lang="en-US" sz="1000" baseline="0" dirty="0" smtClean="0">
                <a:latin typeface="+mn-lt"/>
              </a:rPr>
              <a:t> Do Not Distribute</a:t>
            </a:r>
            <a:endParaRPr lang="en-US" sz="1000" dirty="0" smtClean="0">
              <a:latin typeface="+mn-l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89746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28650"/>
            <a:ext cx="5486400" cy="30063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171950"/>
            <a:ext cx="5486400" cy="457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229600" y="4867338"/>
            <a:ext cx="731520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tabLst>
                <a:tab pos="4229100" algn="ctr"/>
                <a:tab pos="8458200" algn="r"/>
              </a:tabLst>
              <a:defRPr/>
            </a:pPr>
            <a:r>
              <a:rPr lang="en-US" sz="1000" dirty="0" smtClean="0">
                <a:latin typeface="+mn-lt"/>
              </a:rPr>
              <a:t>Page </a:t>
            </a:r>
            <a:fld id="{83A96198-8C24-4694-9076-B5D5AE4D3EC8}" type="slidenum">
              <a:rPr lang="en-US" sz="1000">
                <a:latin typeface="+mn-lt"/>
              </a:rPr>
              <a:pPr>
                <a:tabLst>
                  <a:tab pos="4229100" algn="ctr"/>
                  <a:tab pos="8458200" algn="r"/>
                </a:tabLst>
                <a:defRPr/>
              </a:pPr>
              <a:t>‹#›</a:t>
            </a:fld>
            <a:endParaRPr lang="en-US" sz="1000" dirty="0">
              <a:latin typeface="+mn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895600" y="4867338"/>
            <a:ext cx="3352800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229100" algn="ctr"/>
                <a:tab pos="8458200" algn="r"/>
              </a:tabLst>
              <a:defRPr/>
            </a:pPr>
            <a:r>
              <a:rPr lang="en-US" sz="1000" dirty="0" smtClean="0">
                <a:latin typeface="+mn-lt"/>
              </a:rPr>
              <a:t>© 2013 Argus Insights,</a:t>
            </a:r>
            <a:r>
              <a:rPr lang="en-US" sz="1000" baseline="0" dirty="0" smtClean="0">
                <a:latin typeface="+mn-lt"/>
              </a:rPr>
              <a:t> Inc. </a:t>
            </a:r>
            <a:r>
              <a:rPr lang="en-US" sz="1000" dirty="0" smtClean="0">
                <a:latin typeface="+mn-lt"/>
              </a:rPr>
              <a:t>Confidential:</a:t>
            </a:r>
            <a:r>
              <a:rPr lang="en-US" sz="1000" baseline="0" dirty="0" smtClean="0">
                <a:latin typeface="+mn-lt"/>
              </a:rPr>
              <a:t> Do Not Distribute</a:t>
            </a:r>
            <a:endParaRPr lang="en-US" sz="1000" dirty="0" smtClean="0">
              <a:latin typeface="+mn-l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white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926807"/>
            <a:ext cx="2895600" cy="273844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 descr="112.jpg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44726"/>
            <a:ext cx="9144000" cy="5188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5" name="Slide Number Placeholder 5"/>
          <p:cNvSpPr txBox="1">
            <a:spLocks/>
          </p:cNvSpPr>
          <p:nvPr userDrawn="1"/>
        </p:nvSpPr>
        <p:spPr>
          <a:xfrm>
            <a:off x="6019800" y="4812507"/>
            <a:ext cx="2667000" cy="273844"/>
          </a:xfrm>
          <a:prstGeom prst="rect">
            <a:avLst/>
          </a:prstGeom>
        </p:spPr>
        <p:txBody>
          <a:bodyPr anchor="ctr"/>
          <a:lstStyle/>
          <a:p>
            <a:pPr algn="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dirty="0" smtClean="0">
                <a:solidFill>
                  <a:srgbClr val="898989"/>
                </a:solidFill>
                <a:latin typeface="Calibri"/>
                <a:ea typeface="ＭＳ Ｐゴシック" charset="-128"/>
              </a:rPr>
              <a:t>Share of mind leads share of market</a:t>
            </a:r>
            <a:endParaRPr lang="en-US" sz="1200" i="1" dirty="0">
              <a:solidFill>
                <a:srgbClr val="898989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24" name="Picture 23" descr="logo-final.jpg"/>
          <p:cNvPicPr>
            <a:picLocks noChangeAspect="1"/>
          </p:cNvPicPr>
          <p:nvPr userDrawn="1"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629150"/>
            <a:ext cx="2743200" cy="40373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57150"/>
            <a:ext cx="9144000" cy="5212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98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rgus-Twitter.jpe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44" y="2117131"/>
            <a:ext cx="6921674" cy="89224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2114550"/>
            <a:ext cx="6096000" cy="873919"/>
          </a:xfrm>
        </p:spPr>
        <p:txBody>
          <a:bodyPr anchor="ctr"/>
          <a:lstStyle>
            <a:lvl1pPr algn="ctr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Section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iStock_000016593826Small_phone_couchwhitebg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6" y="85333"/>
            <a:ext cx="9131474" cy="4600967"/>
          </a:xfrm>
          <a:prstGeom prst="rect">
            <a:avLst/>
          </a:prstGeom>
        </p:spPr>
      </p:pic>
      <p:sp>
        <p:nvSpPr>
          <p:cNvPr id="13" name="Rectangle 28"/>
          <p:cNvSpPr>
            <a:spLocks noChangeArrowheads="1"/>
          </p:cNvSpPr>
          <p:nvPr userDrawn="1"/>
        </p:nvSpPr>
        <p:spPr bwMode="auto">
          <a:xfrm rot="10800000">
            <a:off x="0" y="2400300"/>
            <a:ext cx="9144000" cy="2343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en-US" sz="1800" dirty="0">
              <a:latin typeface="Arial" pitchFamily="34" charset="0"/>
            </a:endParaRPr>
          </a:p>
        </p:txBody>
      </p:sp>
      <p:pic>
        <p:nvPicPr>
          <p:cNvPr id="24" name="Picture 23" descr="Argus-Twitter.jpe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44" y="3486151"/>
            <a:ext cx="6921674" cy="89224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3495315"/>
            <a:ext cx="6096000" cy="873919"/>
          </a:xfrm>
        </p:spPr>
        <p:txBody>
          <a:bodyPr anchor="ctr"/>
          <a:lstStyle>
            <a:lvl1pPr algn="ctr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Section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byn\Documents\argus\media\stock_purchased\iStock_000014690800Small_hometouchsystem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117"/>
            <a:ext cx="9144000" cy="4564984"/>
          </a:xfrm>
          <a:prstGeom prst="rect">
            <a:avLst/>
          </a:prstGeom>
          <a:noFill/>
        </p:spPr>
      </p:pic>
      <p:sp>
        <p:nvSpPr>
          <p:cNvPr id="13" name="Rectangle 28"/>
          <p:cNvSpPr>
            <a:spLocks noChangeArrowheads="1"/>
          </p:cNvSpPr>
          <p:nvPr userDrawn="1"/>
        </p:nvSpPr>
        <p:spPr bwMode="auto">
          <a:xfrm rot="10800000">
            <a:off x="0" y="2343150"/>
            <a:ext cx="9144000" cy="2343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en-US" sz="1800" dirty="0">
              <a:latin typeface="Arial" pitchFamily="34" charset="0"/>
            </a:endParaRPr>
          </a:p>
        </p:txBody>
      </p:sp>
      <p:pic>
        <p:nvPicPr>
          <p:cNvPr id="24" name="Picture 23" descr="Argus-Twitter.jpe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44" y="3486151"/>
            <a:ext cx="6921674" cy="89224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3495315"/>
            <a:ext cx="6096000" cy="873919"/>
          </a:xfrm>
        </p:spPr>
        <p:txBody>
          <a:bodyPr anchor="ctr"/>
          <a:lstStyle>
            <a:lvl1pPr algn="ctr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Section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obyn\Documents\argus\media\stock_purchased\iStock_000014907421Small_phonetablet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2869"/>
            <a:ext cx="9144000" cy="4400222"/>
          </a:xfrm>
          <a:prstGeom prst="rect">
            <a:avLst/>
          </a:prstGeom>
          <a:noFill/>
        </p:spPr>
      </p:pic>
      <p:sp>
        <p:nvSpPr>
          <p:cNvPr id="13" name="Rectangle 28"/>
          <p:cNvSpPr>
            <a:spLocks noChangeArrowheads="1"/>
          </p:cNvSpPr>
          <p:nvPr userDrawn="1"/>
        </p:nvSpPr>
        <p:spPr bwMode="auto">
          <a:xfrm rot="10800000">
            <a:off x="0" y="2171700"/>
            <a:ext cx="9144000" cy="2343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>
              <a:defRPr/>
            </a:pPr>
            <a:endParaRPr lang="en-US" sz="1800" dirty="0">
              <a:latin typeface="Arial" pitchFamily="34" charset="0"/>
            </a:endParaRPr>
          </a:p>
        </p:txBody>
      </p:sp>
      <p:pic>
        <p:nvPicPr>
          <p:cNvPr id="24" name="Picture 23" descr="Argus-Twitter.jpe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44" y="3486151"/>
            <a:ext cx="6921674" cy="89224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3400" y="3495315"/>
            <a:ext cx="6096000" cy="873919"/>
          </a:xfrm>
        </p:spPr>
        <p:txBody>
          <a:bodyPr anchor="ctr"/>
          <a:lstStyle>
            <a:lvl1pPr algn="ctr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 smtClean="0"/>
              <a:t>Click to edit Section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4798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1"/>
            <a:ext cx="8229600" cy="3794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229600" y="4867338"/>
            <a:ext cx="731520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tabLst>
                <a:tab pos="4229100" algn="ctr"/>
                <a:tab pos="8458200" algn="r"/>
              </a:tabLst>
              <a:defRPr/>
            </a:pPr>
            <a:r>
              <a:rPr lang="en-US" sz="1000" dirty="0" smtClean="0">
                <a:latin typeface="+mn-lt"/>
              </a:rPr>
              <a:t>Page </a:t>
            </a:r>
            <a:fld id="{83A96198-8C24-4694-9076-B5D5AE4D3EC8}" type="slidenum">
              <a:rPr lang="en-US" sz="1000">
                <a:latin typeface="+mn-lt"/>
              </a:rPr>
              <a:pPr>
                <a:tabLst>
                  <a:tab pos="4229100" algn="ctr"/>
                  <a:tab pos="8458200" algn="r"/>
                </a:tabLst>
                <a:defRPr/>
              </a:pPr>
              <a:t>‹#›</a:t>
            </a:fld>
            <a:endParaRPr lang="en-US" sz="1000" dirty="0">
              <a:latin typeface="+mn-l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895600" y="4867338"/>
            <a:ext cx="3352800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229100" algn="ctr"/>
                <a:tab pos="8458200" algn="r"/>
              </a:tabLst>
              <a:defRPr/>
            </a:pPr>
            <a:r>
              <a:rPr lang="en-US" sz="1000" dirty="0" smtClean="0">
                <a:latin typeface="+mn-lt"/>
              </a:rPr>
              <a:t>© 2013 Argus Insights,</a:t>
            </a:r>
            <a:r>
              <a:rPr lang="en-US" sz="1000" baseline="0" dirty="0" smtClean="0">
                <a:latin typeface="+mn-lt"/>
              </a:rPr>
              <a:t> Inc. </a:t>
            </a:r>
            <a:r>
              <a:rPr lang="en-US" sz="1000" dirty="0" smtClean="0">
                <a:latin typeface="+mn-lt"/>
              </a:rPr>
              <a:t>Confidential:</a:t>
            </a:r>
            <a:r>
              <a:rPr lang="en-US" sz="1000" baseline="0" dirty="0" smtClean="0">
                <a:latin typeface="+mn-lt"/>
              </a:rPr>
              <a:t> Do Not Distribute</a:t>
            </a:r>
            <a:endParaRPr lang="en-US" sz="1000" dirty="0" smtClean="0">
              <a:latin typeface="+mn-l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4798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00101"/>
            <a:ext cx="4038600" cy="37945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00101"/>
            <a:ext cx="4038600" cy="37945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229600" y="4867338"/>
            <a:ext cx="731520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tabLst>
                <a:tab pos="4229100" algn="ctr"/>
                <a:tab pos="8458200" algn="r"/>
              </a:tabLst>
              <a:defRPr/>
            </a:pPr>
            <a:r>
              <a:rPr lang="en-US" sz="1000" dirty="0" smtClean="0">
                <a:latin typeface="+mn-lt"/>
              </a:rPr>
              <a:t>Page </a:t>
            </a:r>
            <a:fld id="{83A96198-8C24-4694-9076-B5D5AE4D3EC8}" type="slidenum">
              <a:rPr lang="en-US" sz="1000">
                <a:latin typeface="+mn-lt"/>
              </a:rPr>
              <a:pPr>
                <a:tabLst>
                  <a:tab pos="4229100" algn="ctr"/>
                  <a:tab pos="8458200" algn="r"/>
                </a:tabLst>
                <a:defRPr/>
              </a:pPr>
              <a:t>‹#›</a:t>
            </a:fld>
            <a:endParaRPr lang="en-US" sz="1000" dirty="0">
              <a:latin typeface="+mn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895600" y="4867338"/>
            <a:ext cx="3352800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229100" algn="ctr"/>
                <a:tab pos="8458200" algn="r"/>
              </a:tabLst>
              <a:defRPr/>
            </a:pPr>
            <a:r>
              <a:rPr lang="en-US" sz="1000" dirty="0" smtClean="0">
                <a:latin typeface="+mn-lt"/>
              </a:rPr>
              <a:t>© 2013 Argus Insights,</a:t>
            </a:r>
            <a:r>
              <a:rPr lang="en-US" sz="1000" baseline="0" dirty="0" smtClean="0">
                <a:latin typeface="+mn-lt"/>
              </a:rPr>
              <a:t> Inc. </a:t>
            </a:r>
            <a:r>
              <a:rPr lang="en-US" sz="1000" dirty="0" smtClean="0">
                <a:latin typeface="+mn-lt"/>
              </a:rPr>
              <a:t>Confidential:</a:t>
            </a:r>
            <a:r>
              <a:rPr lang="en-US" sz="1000" baseline="0" dirty="0" smtClean="0">
                <a:latin typeface="+mn-lt"/>
              </a:rPr>
              <a:t> Do Not Distribute</a:t>
            </a:r>
            <a:endParaRPr lang="en-US" sz="1000" dirty="0" smtClean="0"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47982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00100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279921"/>
            <a:ext cx="4040188" cy="34063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800100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279921"/>
            <a:ext cx="4041775" cy="340637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8229600" y="4867338"/>
            <a:ext cx="731520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tabLst>
                <a:tab pos="4229100" algn="ctr"/>
                <a:tab pos="8458200" algn="r"/>
              </a:tabLst>
              <a:defRPr/>
            </a:pPr>
            <a:r>
              <a:rPr lang="en-US" sz="1000" dirty="0" smtClean="0">
                <a:latin typeface="+mn-lt"/>
              </a:rPr>
              <a:t>Page </a:t>
            </a:r>
            <a:fld id="{83A96198-8C24-4694-9076-B5D5AE4D3EC8}" type="slidenum">
              <a:rPr lang="en-US" sz="1000">
                <a:latin typeface="+mn-lt"/>
              </a:rPr>
              <a:pPr>
                <a:tabLst>
                  <a:tab pos="4229100" algn="ctr"/>
                  <a:tab pos="8458200" algn="r"/>
                </a:tabLst>
                <a:defRPr/>
              </a:pPr>
              <a:t>‹#›</a:t>
            </a:fld>
            <a:endParaRPr lang="en-US" sz="1000" dirty="0">
              <a:latin typeface="+mn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895600" y="4867338"/>
            <a:ext cx="3352800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229100" algn="ctr"/>
                <a:tab pos="8458200" algn="r"/>
              </a:tabLst>
              <a:defRPr/>
            </a:pPr>
            <a:r>
              <a:rPr lang="en-US" sz="1000" dirty="0" smtClean="0">
                <a:latin typeface="+mn-lt"/>
              </a:rPr>
              <a:t>© 2013 Argus Insights,</a:t>
            </a:r>
            <a:r>
              <a:rPr lang="en-US" sz="1000" baseline="0" dirty="0" smtClean="0">
                <a:latin typeface="+mn-lt"/>
              </a:rPr>
              <a:t> Inc. </a:t>
            </a:r>
            <a:r>
              <a:rPr lang="en-US" sz="1000" dirty="0" smtClean="0">
                <a:latin typeface="+mn-lt"/>
              </a:rPr>
              <a:t>Confidential:</a:t>
            </a:r>
            <a:r>
              <a:rPr lang="en-US" sz="1000" baseline="0" dirty="0" smtClean="0">
                <a:latin typeface="+mn-lt"/>
              </a:rPr>
              <a:t> Do Not Distribute</a:t>
            </a:r>
            <a:endParaRPr lang="en-US" sz="1000" dirty="0" smtClean="0">
              <a:latin typeface="+mn-l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4798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8229600" y="4867338"/>
            <a:ext cx="731520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tabLst>
                <a:tab pos="4229100" algn="ctr"/>
                <a:tab pos="8458200" algn="r"/>
              </a:tabLst>
              <a:defRPr/>
            </a:pPr>
            <a:r>
              <a:rPr lang="en-US" sz="1000" dirty="0" smtClean="0">
                <a:latin typeface="+mn-lt"/>
              </a:rPr>
              <a:t>Page </a:t>
            </a:r>
            <a:fld id="{83A96198-8C24-4694-9076-B5D5AE4D3EC8}" type="slidenum">
              <a:rPr lang="en-US" sz="1000">
                <a:latin typeface="+mn-lt"/>
              </a:rPr>
              <a:pPr>
                <a:tabLst>
                  <a:tab pos="4229100" algn="ctr"/>
                  <a:tab pos="8458200" algn="r"/>
                </a:tabLst>
                <a:defRPr/>
              </a:pPr>
              <a:t>‹#›</a:t>
            </a:fld>
            <a:endParaRPr lang="en-US" sz="1000" dirty="0">
              <a:latin typeface="+mn-lt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895600" y="4867338"/>
            <a:ext cx="3352800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229100" algn="ctr"/>
                <a:tab pos="8458200" algn="r"/>
              </a:tabLst>
              <a:defRPr/>
            </a:pPr>
            <a:r>
              <a:rPr lang="en-US" sz="1000" dirty="0" smtClean="0">
                <a:latin typeface="+mn-lt"/>
              </a:rPr>
              <a:t>© 2013 Argus Insights,</a:t>
            </a:r>
            <a:r>
              <a:rPr lang="en-US" sz="1000" baseline="0" dirty="0" smtClean="0">
                <a:latin typeface="+mn-lt"/>
              </a:rPr>
              <a:t> Inc. </a:t>
            </a:r>
            <a:r>
              <a:rPr lang="en-US" sz="1000" dirty="0" smtClean="0">
                <a:latin typeface="+mn-lt"/>
              </a:rPr>
              <a:t>Confidential:</a:t>
            </a:r>
            <a:r>
              <a:rPr lang="en-US" sz="1000" baseline="0" dirty="0" smtClean="0">
                <a:latin typeface="+mn-lt"/>
              </a:rPr>
              <a:t> Do Not Distribute</a:t>
            </a:r>
            <a:endParaRPr lang="en-US" sz="1000" dirty="0" smtClean="0"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00.png"/>
          <p:cNvPicPr>
            <a:picLocks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8915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71450"/>
            <a:ext cx="8229600" cy="4798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logo-final.jpg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76" y="4820013"/>
            <a:ext cx="1693973" cy="285127"/>
          </a:xfrm>
          <a:prstGeom prst="rect">
            <a:avLst/>
          </a:prstGeom>
        </p:spPr>
      </p:pic>
      <p:pic>
        <p:nvPicPr>
          <p:cNvPr id="9" name="Picture 8" descr="header00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5109211"/>
            <a:ext cx="9144000" cy="3428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00101"/>
            <a:ext cx="8229600" cy="3794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john.feland@argusinsights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5.png"/><Relationship Id="rId5" Type="http://schemas.openxmlformats.org/officeDocument/2006/relationships/image" Target="../media/image16.png"/><Relationship Id="rId6" Type="http://schemas.openxmlformats.org/officeDocument/2006/relationships/image" Target="../media/image18.png"/><Relationship Id="rId7" Type="http://schemas.openxmlformats.org/officeDocument/2006/relationships/image" Target="../media/image17.png"/><Relationship Id="rId8" Type="http://schemas.openxmlformats.org/officeDocument/2006/relationships/image" Target="../media/image19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4601" y="1771650"/>
            <a:ext cx="7899399" cy="1085850"/>
          </a:xfrm>
        </p:spPr>
        <p:txBody>
          <a:bodyPr>
            <a:normAutofit fontScale="90000"/>
          </a:bodyPr>
          <a:lstStyle/>
          <a:p>
            <a:pPr algn="r"/>
            <a:r>
              <a:rPr lang="en-US" sz="4000" dirty="0"/>
              <a:t>Public Health Case Study: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Tracking </a:t>
            </a:r>
            <a:r>
              <a:rPr lang="en-US" dirty="0"/>
              <a:t>Zombies and Vampires using Social Media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27 Feb 2013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3200" y="3124200"/>
            <a:ext cx="5486400" cy="133533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John Feland, CEO </a:t>
            </a:r>
            <a:r>
              <a:rPr lang="en-US" dirty="0" smtClean="0"/>
              <a:t>and Founder</a:t>
            </a:r>
          </a:p>
          <a:p>
            <a:pPr algn="r"/>
            <a:r>
              <a:rPr lang="en-US" dirty="0" smtClean="0">
                <a:hlinkClick r:id="rId2"/>
              </a:rPr>
              <a:t>john.feland@argusinsights.com</a:t>
            </a:r>
            <a:endParaRPr lang="en-US" dirty="0" smtClean="0"/>
          </a:p>
          <a:p>
            <a:pPr algn="r"/>
            <a:r>
              <a:rPr lang="en-US" dirty="0" smtClean="0"/>
              <a:t>htt</a:t>
            </a:r>
            <a:r>
              <a:rPr lang="en-US" dirty="0" smtClean="0"/>
              <a:t>p://</a:t>
            </a:r>
            <a:r>
              <a:rPr lang="en-US" dirty="0" err="1" smtClean="0"/>
              <a:t>www.argusinsights.com</a:t>
            </a:r>
            <a:endParaRPr lang="en-US" dirty="0" smtClean="0"/>
          </a:p>
          <a:p>
            <a:pPr algn="r"/>
            <a:r>
              <a:rPr lang="en-US" dirty="0" smtClean="0"/>
              <a:t>@</a:t>
            </a:r>
            <a:r>
              <a:rPr lang="en-US" dirty="0" err="1" smtClean="0"/>
              <a:t>argusinsights</a:t>
            </a:r>
            <a:r>
              <a:rPr lang="en-US" dirty="0" smtClean="0"/>
              <a:t>, #</a:t>
            </a:r>
            <a:r>
              <a:rPr lang="en-US" dirty="0" err="1" smtClean="0"/>
              <a:t>strataconf</a:t>
            </a:r>
            <a:r>
              <a:rPr lang="en-US" dirty="0" smtClean="0"/>
              <a:t>, #</a:t>
            </a:r>
            <a:r>
              <a:rPr lang="en-US" dirty="0" err="1" smtClean="0"/>
              <a:t>zompire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802923" y="83038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814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78" t="4250" r="21251" b="9142"/>
          <a:stretch/>
        </p:blipFill>
        <p:spPr>
          <a:xfrm>
            <a:off x="-1" y="654920"/>
            <a:ext cx="9144001" cy="36757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0120" y="171450"/>
            <a:ext cx="8643760" cy="4798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Visualizing the Balance of Power across Target Segments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189806" y="3461974"/>
            <a:ext cx="1704074" cy="1278056"/>
            <a:chOff x="4817560" y="1058133"/>
            <a:chExt cx="3886200" cy="3886200"/>
          </a:xfrm>
        </p:grpSpPr>
        <p:sp>
          <p:nvSpPr>
            <p:cNvPr id="6" name="Rectangle 5"/>
            <p:cNvSpPr/>
            <p:nvPr/>
          </p:nvSpPr>
          <p:spPr>
            <a:xfrm>
              <a:off x="4817560" y="1058133"/>
              <a:ext cx="3886200" cy="3886200"/>
            </a:xfrm>
            <a:prstGeom prst="rect">
              <a:avLst/>
            </a:prstGeom>
            <a:solidFill>
              <a:srgbClr val="AB2727"/>
            </a:solidFill>
            <a:ln>
              <a:solidFill>
                <a:srgbClr val="AB272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0460" y="1401033"/>
              <a:ext cx="3200400" cy="3200400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84048" y="3458929"/>
            <a:ext cx="1704074" cy="1278056"/>
            <a:chOff x="526948" y="1058133"/>
            <a:chExt cx="3886200" cy="3886200"/>
          </a:xfrm>
        </p:grpSpPr>
        <p:sp>
          <p:nvSpPr>
            <p:cNvPr id="9" name="Rectangle 8"/>
            <p:cNvSpPr/>
            <p:nvPr/>
          </p:nvSpPr>
          <p:spPr>
            <a:xfrm>
              <a:off x="526948" y="1058133"/>
              <a:ext cx="3886200" cy="3886200"/>
            </a:xfrm>
            <a:prstGeom prst="rect">
              <a:avLst/>
            </a:prstGeom>
            <a:solidFill>
              <a:srgbClr val="35488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848" y="1346921"/>
              <a:ext cx="3200400" cy="3308625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7215"/>
          <a:stretch/>
        </p:blipFill>
        <p:spPr>
          <a:xfrm>
            <a:off x="7348603" y="3555886"/>
            <a:ext cx="1403355" cy="10986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17127"/>
          <a:stretch/>
        </p:blipFill>
        <p:spPr>
          <a:xfrm>
            <a:off x="334409" y="3555885"/>
            <a:ext cx="1403355" cy="108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06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25207" t="2422" r="242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982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Subsegment</a:t>
            </a:r>
            <a:r>
              <a:rPr lang="en-US" dirty="0" smtClean="0"/>
              <a:t> Characterization (Vectors of Infection!)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853981" y="4158127"/>
            <a:ext cx="1143464" cy="857598"/>
            <a:chOff x="7189806" y="4615965"/>
            <a:chExt cx="1704074" cy="1704074"/>
          </a:xfrm>
        </p:grpSpPr>
        <p:grpSp>
          <p:nvGrpSpPr>
            <p:cNvPr id="7" name="Group 6"/>
            <p:cNvGrpSpPr/>
            <p:nvPr/>
          </p:nvGrpSpPr>
          <p:grpSpPr>
            <a:xfrm>
              <a:off x="7189806" y="4615965"/>
              <a:ext cx="1704074" cy="1704074"/>
              <a:chOff x="4817560" y="1058133"/>
              <a:chExt cx="3886200" cy="3886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817560" y="1058133"/>
                <a:ext cx="3886200" cy="3886200"/>
              </a:xfrm>
              <a:prstGeom prst="rect">
                <a:avLst/>
              </a:prstGeom>
              <a:solidFill>
                <a:srgbClr val="AB2727"/>
              </a:solidFill>
              <a:ln>
                <a:solidFill>
                  <a:srgbClr val="AB272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60460" y="1401033"/>
                <a:ext cx="3200400" cy="3200400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b="7215"/>
            <a:stretch/>
          </p:blipFill>
          <p:spPr>
            <a:xfrm>
              <a:off x="7348602" y="4741180"/>
              <a:ext cx="1403355" cy="146487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66212" y="651272"/>
            <a:ext cx="1139405" cy="854554"/>
            <a:chOff x="184048" y="4611906"/>
            <a:chExt cx="1704074" cy="1704074"/>
          </a:xfrm>
        </p:grpSpPr>
        <p:grpSp>
          <p:nvGrpSpPr>
            <p:cNvPr id="12" name="Group 11"/>
            <p:cNvGrpSpPr/>
            <p:nvPr/>
          </p:nvGrpSpPr>
          <p:grpSpPr>
            <a:xfrm>
              <a:off x="184048" y="4611906"/>
              <a:ext cx="1704074" cy="1704074"/>
              <a:chOff x="526948" y="1058133"/>
              <a:chExt cx="3886200" cy="38862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26948" y="1058133"/>
                <a:ext cx="3886200" cy="3886200"/>
              </a:xfrm>
              <a:prstGeom prst="rect">
                <a:avLst/>
              </a:prstGeom>
              <a:solidFill>
                <a:srgbClr val="3548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9848" y="1346921"/>
                <a:ext cx="3200400" cy="3308625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/>
            <a:srcRect l="17127"/>
            <a:stretch/>
          </p:blipFill>
          <p:spPr>
            <a:xfrm>
              <a:off x="334408" y="4741180"/>
              <a:ext cx="1403355" cy="1451470"/>
            </a:xfrm>
            <a:prstGeom prst="rect">
              <a:avLst/>
            </a:prstGeom>
          </p:spPr>
        </p:pic>
      </p:grp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647099"/>
              </p:ext>
            </p:extLst>
          </p:nvPr>
        </p:nvGraphicFramePr>
        <p:xfrm>
          <a:off x="1295401" y="479822"/>
          <a:ext cx="7848600" cy="2261480"/>
        </p:xfrm>
        <a:graphic>
          <a:graphicData uri="http://schemas.openxmlformats.org/drawingml/2006/table">
            <a:tbl>
              <a:tblPr firstRow="1" bandCol="1">
                <a:tableStyleId>{08FB837D-C827-4EFA-A057-4D05807E0F7C}</a:tableStyleId>
              </a:tblPr>
              <a:tblGrid>
                <a:gridCol w="941338"/>
                <a:gridCol w="685811"/>
                <a:gridCol w="915117"/>
                <a:gridCol w="640245"/>
                <a:gridCol w="863585"/>
                <a:gridCol w="691779"/>
                <a:gridCol w="844085"/>
                <a:gridCol w="711278"/>
                <a:gridCol w="872877"/>
                <a:gridCol w="682485"/>
              </a:tblGrid>
              <a:tr h="36489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Zombie Apocalypse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Walking Dead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Black Ops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Last Night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Warm Bodies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14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Alaska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Arkansas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West Virginia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1.08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Maine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Rhode Island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2.86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214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Virginia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2.44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Montana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Rhode Island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Hawaii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South Dakota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107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Missouri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2.32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Idaho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Maryland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Kansas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Colorado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14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New Hampshire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2.27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Colorado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Indiana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0.76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Maryland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0.68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</a:rPr>
                        <a:t>Conn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0.84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14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Utah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2.10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</a:rPr>
                        <a:t>Conn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Nevada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0.72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West Virginia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Maine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14942"/>
              </p:ext>
            </p:extLst>
          </p:nvPr>
        </p:nvGraphicFramePr>
        <p:xfrm>
          <a:off x="84441" y="2747219"/>
          <a:ext cx="7594490" cy="2377145"/>
        </p:xfrm>
        <a:graphic>
          <a:graphicData uri="http://schemas.openxmlformats.org/drawingml/2006/table">
            <a:tbl>
              <a:tblPr firstRow="1" bandCol="1">
                <a:tableStyleId>{08FB837D-C827-4EFA-A057-4D05807E0F7C}</a:tableStyleId>
              </a:tblPr>
              <a:tblGrid>
                <a:gridCol w="928589"/>
                <a:gridCol w="590309"/>
                <a:gridCol w="885476"/>
                <a:gridCol w="633422"/>
                <a:gridCol w="759449"/>
                <a:gridCol w="759449"/>
                <a:gridCol w="882157"/>
                <a:gridCol w="636741"/>
                <a:gridCol w="759449"/>
                <a:gridCol w="759449"/>
              </a:tblGrid>
              <a:tr h="35462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Vampire Diaries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Vampire Slayer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Abraham Lincoln Vampire Hunter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Vampire Weekend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solidFill>
                            <a:srgbClr val="000000"/>
                          </a:solidFill>
                          <a:effectLst/>
                        </a:rPr>
                        <a:t>Last Night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4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North Dakota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5.72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Vermont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West Virginia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1.08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Rhode Island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Iowa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54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West Virginia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3.23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Rhode Island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Indiana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Colorado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Indiana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4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Iowa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2.93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New Hampshire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Nevada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Nevada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r>
                        <a:rPr lang="en-US" sz="1100" u="none" strike="noStrike" dirty="0" smtClean="0">
                          <a:effectLst/>
                        </a:rPr>
                        <a:t>Conn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4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Utah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2.80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Kentucky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Kansas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Utah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0.35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New York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773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Minnesota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2.79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Oklahoma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0.52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Arkansas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Oklahoma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Illinois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54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Mississippi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2.68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 Indiana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0.46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New Jersey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0.34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Ohio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0.26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 Arizona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0.15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784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75"/>
            <a:ext cx="8229600" cy="479822"/>
          </a:xfrm>
        </p:spPr>
        <p:txBody>
          <a:bodyPr>
            <a:noAutofit/>
          </a:bodyPr>
          <a:lstStyle/>
          <a:p>
            <a:r>
              <a:rPr lang="en-US" sz="3600" dirty="0" smtClean="0"/>
              <a:t>But who are these legions of the undead?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1" y="736997"/>
            <a:ext cx="5774267" cy="324802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2900" y="895350"/>
            <a:ext cx="734518" cy="933450"/>
            <a:chOff x="7010400" y="2895600"/>
            <a:chExt cx="914400" cy="1549400"/>
          </a:xfrm>
        </p:grpSpPr>
        <p:sp>
          <p:nvSpPr>
            <p:cNvPr id="9" name="Oval 8"/>
            <p:cNvSpPr/>
            <p:nvPr/>
          </p:nvSpPr>
          <p:spPr>
            <a:xfrm>
              <a:off x="7048500" y="3314700"/>
              <a:ext cx="787400" cy="11303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10400" y="2895600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6600" dirty="0" smtClean="0"/>
                <a:t>?</a:t>
              </a:r>
              <a:endParaRPr lang="en-US" sz="66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71600" y="895350"/>
            <a:ext cx="734518" cy="933450"/>
            <a:chOff x="7010400" y="2895600"/>
            <a:chExt cx="914400" cy="1549400"/>
          </a:xfrm>
        </p:grpSpPr>
        <p:sp>
          <p:nvSpPr>
            <p:cNvPr id="12" name="Oval 11"/>
            <p:cNvSpPr/>
            <p:nvPr/>
          </p:nvSpPr>
          <p:spPr>
            <a:xfrm>
              <a:off x="7048500" y="3314700"/>
              <a:ext cx="787400" cy="11303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10400" y="2895600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6600" dirty="0" smtClean="0"/>
                <a:t>?</a:t>
              </a:r>
              <a:endParaRPr lang="en-US" sz="6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06118" y="590550"/>
            <a:ext cx="734518" cy="933450"/>
            <a:chOff x="7010400" y="2895600"/>
            <a:chExt cx="914400" cy="1549400"/>
          </a:xfrm>
        </p:grpSpPr>
        <p:sp>
          <p:nvSpPr>
            <p:cNvPr id="15" name="Oval 14"/>
            <p:cNvSpPr/>
            <p:nvPr/>
          </p:nvSpPr>
          <p:spPr>
            <a:xfrm>
              <a:off x="7048500" y="3314700"/>
              <a:ext cx="787400" cy="11303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10400" y="2895600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6600" dirty="0" smtClean="0"/>
                <a:t>?</a:t>
              </a:r>
              <a:endParaRPr lang="en-US" sz="66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938218" y="895350"/>
            <a:ext cx="734518" cy="933450"/>
            <a:chOff x="7010400" y="2895600"/>
            <a:chExt cx="914400" cy="1549400"/>
          </a:xfrm>
        </p:grpSpPr>
        <p:sp>
          <p:nvSpPr>
            <p:cNvPr id="21" name="Oval 20"/>
            <p:cNvSpPr/>
            <p:nvPr/>
          </p:nvSpPr>
          <p:spPr>
            <a:xfrm>
              <a:off x="7048500" y="3314700"/>
              <a:ext cx="787400" cy="11303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10400" y="2895600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6600" dirty="0" smtClean="0"/>
                <a:t>?</a:t>
              </a:r>
              <a:endParaRPr lang="en-US" sz="66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884118" y="785891"/>
            <a:ext cx="734518" cy="933450"/>
            <a:chOff x="7010400" y="2895600"/>
            <a:chExt cx="914400" cy="1549400"/>
          </a:xfrm>
        </p:grpSpPr>
        <p:sp>
          <p:nvSpPr>
            <p:cNvPr id="24" name="Oval 23"/>
            <p:cNvSpPr/>
            <p:nvPr/>
          </p:nvSpPr>
          <p:spPr>
            <a:xfrm>
              <a:off x="7048500" y="3314700"/>
              <a:ext cx="787400" cy="11303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10400" y="2895600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6600" dirty="0" smtClean="0"/>
                <a:t>?</a:t>
              </a:r>
              <a:endParaRPr lang="en-US" sz="6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338018" y="681116"/>
            <a:ext cx="734518" cy="933450"/>
            <a:chOff x="7010400" y="2895600"/>
            <a:chExt cx="914400" cy="1549400"/>
          </a:xfrm>
        </p:grpSpPr>
        <p:sp>
          <p:nvSpPr>
            <p:cNvPr id="18" name="Oval 17"/>
            <p:cNvSpPr/>
            <p:nvPr/>
          </p:nvSpPr>
          <p:spPr>
            <a:xfrm>
              <a:off x="7048500" y="3314700"/>
              <a:ext cx="787400" cy="11303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2895600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6600" dirty="0" smtClean="0"/>
                <a:t>?</a:t>
              </a:r>
              <a:endParaRPr lang="en-US" sz="6600" dirty="0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080" y="2105025"/>
            <a:ext cx="5675921" cy="282267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468079" y="1976516"/>
            <a:ext cx="734518" cy="933450"/>
            <a:chOff x="7010400" y="2895600"/>
            <a:chExt cx="914400" cy="1549400"/>
          </a:xfrm>
        </p:grpSpPr>
        <p:sp>
          <p:nvSpPr>
            <p:cNvPr id="6" name="Oval 5"/>
            <p:cNvSpPr/>
            <p:nvPr/>
          </p:nvSpPr>
          <p:spPr>
            <a:xfrm>
              <a:off x="7048500" y="3314700"/>
              <a:ext cx="787400" cy="11303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010400" y="2895600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6600" dirty="0" smtClean="0"/>
                <a:t>?</a:t>
              </a:r>
              <a:endParaRPr lang="en-US" sz="66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541333" y="3338591"/>
            <a:ext cx="734518" cy="933450"/>
            <a:chOff x="7010400" y="2895600"/>
            <a:chExt cx="914400" cy="1549400"/>
          </a:xfrm>
        </p:grpSpPr>
        <p:sp>
          <p:nvSpPr>
            <p:cNvPr id="28" name="Oval 27"/>
            <p:cNvSpPr/>
            <p:nvPr/>
          </p:nvSpPr>
          <p:spPr>
            <a:xfrm>
              <a:off x="7048500" y="3314700"/>
              <a:ext cx="787400" cy="11303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010400" y="2895600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6600" dirty="0" smtClean="0"/>
                <a:t>?</a:t>
              </a:r>
              <a:endParaRPr lang="en-US" sz="66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631336" y="2051154"/>
            <a:ext cx="734518" cy="933450"/>
            <a:chOff x="7010400" y="2895600"/>
            <a:chExt cx="914400" cy="1549400"/>
          </a:xfrm>
        </p:grpSpPr>
        <p:sp>
          <p:nvSpPr>
            <p:cNvPr id="31" name="Oval 30"/>
            <p:cNvSpPr/>
            <p:nvPr/>
          </p:nvSpPr>
          <p:spPr>
            <a:xfrm>
              <a:off x="7048500" y="3314700"/>
              <a:ext cx="787400" cy="11303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010400" y="2895600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6600" dirty="0" smtClean="0"/>
                <a:t>?</a:t>
              </a:r>
              <a:endParaRPr lang="en-US" sz="66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31521" y="2057400"/>
            <a:ext cx="734518" cy="933450"/>
            <a:chOff x="7010400" y="2895600"/>
            <a:chExt cx="914400" cy="1549400"/>
          </a:xfrm>
        </p:grpSpPr>
        <p:sp>
          <p:nvSpPr>
            <p:cNvPr id="34" name="Oval 33"/>
            <p:cNvSpPr/>
            <p:nvPr/>
          </p:nvSpPr>
          <p:spPr>
            <a:xfrm>
              <a:off x="7048500" y="3314700"/>
              <a:ext cx="787400" cy="11303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010400" y="2895600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6600" dirty="0" smtClean="0"/>
                <a:t>?</a:t>
              </a:r>
              <a:endParaRPr lang="en-US" sz="6600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812721" y="2105025"/>
            <a:ext cx="734518" cy="933450"/>
            <a:chOff x="7010400" y="2895600"/>
            <a:chExt cx="914400" cy="1549400"/>
          </a:xfrm>
        </p:grpSpPr>
        <p:sp>
          <p:nvSpPr>
            <p:cNvPr id="37" name="Oval 36"/>
            <p:cNvSpPr/>
            <p:nvPr/>
          </p:nvSpPr>
          <p:spPr>
            <a:xfrm>
              <a:off x="7048500" y="3314700"/>
              <a:ext cx="787400" cy="11303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10400" y="2895600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6600" dirty="0" smtClean="0"/>
                <a:t>?</a:t>
              </a:r>
              <a:endParaRPr lang="en-US" sz="66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578739" y="2303645"/>
            <a:ext cx="734518" cy="933450"/>
            <a:chOff x="7010400" y="2895600"/>
            <a:chExt cx="914400" cy="1549400"/>
          </a:xfrm>
        </p:grpSpPr>
        <p:sp>
          <p:nvSpPr>
            <p:cNvPr id="40" name="Oval 39"/>
            <p:cNvSpPr/>
            <p:nvPr/>
          </p:nvSpPr>
          <p:spPr>
            <a:xfrm>
              <a:off x="7048500" y="3314700"/>
              <a:ext cx="787400" cy="11303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010400" y="2895600"/>
              <a:ext cx="914400" cy="9144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algn="ctr"/>
              <a:r>
                <a:rPr lang="en-US" sz="6600" dirty="0" smtClean="0"/>
                <a:t>?</a:t>
              </a:r>
              <a:endParaRPr lang="en-US" sz="6600" dirty="0"/>
            </a:p>
          </p:txBody>
        </p:sp>
      </p:grpSp>
    </p:spTree>
    <p:extLst>
      <p:ext uri="{BB962C8B-B14F-4D97-AF65-F5344CB8AC3E}">
        <p14:creationId xmlns:p14="http://schemas.microsoft.com/office/powerpoint/2010/main" val="684846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4798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Cluster, cluster, who’s got the cluster?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1" y="651271"/>
            <a:ext cx="3089141" cy="2349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081"/>
          <a:stretch/>
        </p:blipFill>
        <p:spPr>
          <a:xfrm>
            <a:off x="-209550" y="2527969"/>
            <a:ext cx="9353550" cy="36908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7242" y="651272"/>
            <a:ext cx="2678079" cy="2524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2300" y="565547"/>
            <a:ext cx="344170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24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“If I can’t understand it in 20 sec, I won’t buy it”</a:t>
            </a:r>
            <a:endParaRPr lang="en-US" dirty="0"/>
          </a:p>
        </p:txBody>
      </p:sp>
      <p:sp>
        <p:nvSpPr>
          <p:cNvPr id="3" name="Pentagon 2"/>
          <p:cNvSpPr/>
          <p:nvPr/>
        </p:nvSpPr>
        <p:spPr>
          <a:xfrm>
            <a:off x="355600" y="866775"/>
            <a:ext cx="1845210" cy="1838325"/>
          </a:xfrm>
          <a:prstGeom prst="homePlate">
            <a:avLst>
              <a:gd name="adj" fmla="val 2611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entagon 3"/>
          <p:cNvSpPr/>
          <p:nvPr/>
        </p:nvSpPr>
        <p:spPr>
          <a:xfrm>
            <a:off x="355600" y="2819400"/>
            <a:ext cx="1845210" cy="1838325"/>
          </a:xfrm>
          <a:prstGeom prst="homePlate">
            <a:avLst>
              <a:gd name="adj" fmla="val 2611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3079460" y="866775"/>
            <a:ext cx="2066192" cy="3790950"/>
          </a:xfrm>
          <a:prstGeom prst="homePlate">
            <a:avLst>
              <a:gd name="adj" fmla="val 2611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531319" y="3309764"/>
            <a:ext cx="1143464" cy="857598"/>
            <a:chOff x="7189806" y="4615965"/>
            <a:chExt cx="1704074" cy="1704074"/>
          </a:xfrm>
        </p:grpSpPr>
        <p:grpSp>
          <p:nvGrpSpPr>
            <p:cNvPr id="7" name="Group 6"/>
            <p:cNvGrpSpPr/>
            <p:nvPr/>
          </p:nvGrpSpPr>
          <p:grpSpPr>
            <a:xfrm>
              <a:off x="7189806" y="4615965"/>
              <a:ext cx="1704074" cy="1704074"/>
              <a:chOff x="4817560" y="1058133"/>
              <a:chExt cx="3886200" cy="3886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817560" y="1058133"/>
                <a:ext cx="3886200" cy="3886200"/>
              </a:xfrm>
              <a:prstGeom prst="rect">
                <a:avLst/>
              </a:prstGeom>
              <a:solidFill>
                <a:srgbClr val="AB2727"/>
              </a:solidFill>
              <a:ln>
                <a:solidFill>
                  <a:srgbClr val="AB272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60460" y="1401033"/>
                <a:ext cx="3200400" cy="3200400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b="7215"/>
            <a:stretch/>
          </p:blipFill>
          <p:spPr>
            <a:xfrm>
              <a:off x="7348602" y="4741180"/>
              <a:ext cx="1403355" cy="146487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35379" y="1358661"/>
            <a:ext cx="1139405" cy="854554"/>
            <a:chOff x="184048" y="4611906"/>
            <a:chExt cx="1704074" cy="1704074"/>
          </a:xfrm>
        </p:grpSpPr>
        <p:grpSp>
          <p:nvGrpSpPr>
            <p:cNvPr id="12" name="Group 11"/>
            <p:cNvGrpSpPr/>
            <p:nvPr/>
          </p:nvGrpSpPr>
          <p:grpSpPr>
            <a:xfrm>
              <a:off x="184048" y="4611906"/>
              <a:ext cx="1704074" cy="1704074"/>
              <a:chOff x="526948" y="1058133"/>
              <a:chExt cx="3886200" cy="3886200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526948" y="1058133"/>
                <a:ext cx="3886200" cy="3886200"/>
              </a:xfrm>
              <a:prstGeom prst="rect">
                <a:avLst/>
              </a:prstGeom>
              <a:solidFill>
                <a:srgbClr val="3548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9848" y="1346921"/>
                <a:ext cx="3200400" cy="3308625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/>
            <a:srcRect l="17127"/>
            <a:stretch/>
          </p:blipFill>
          <p:spPr>
            <a:xfrm>
              <a:off x="334408" y="4741180"/>
              <a:ext cx="1403355" cy="145147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672" y="987186"/>
            <a:ext cx="703660" cy="685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333" y="1527415"/>
            <a:ext cx="755213" cy="685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4860" y="1870315"/>
            <a:ext cx="914400" cy="685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4200" y="2362200"/>
            <a:ext cx="1084414" cy="6858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8420" y="3824462"/>
            <a:ext cx="877824" cy="685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616" y="3096554"/>
            <a:ext cx="1733433" cy="685800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5607538" y="832090"/>
            <a:ext cx="2761762" cy="2343150"/>
          </a:xfrm>
          <a:prstGeom prst="ellipse">
            <a:avLst/>
          </a:prstGeom>
          <a:solidFill>
            <a:schemeClr val="accent6">
              <a:alpha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Zombie Biased Topics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607538" y="2314575"/>
            <a:ext cx="2761762" cy="2343150"/>
          </a:xfrm>
          <a:prstGeom prst="ellipse">
            <a:avLst/>
          </a:prstGeom>
          <a:solidFill>
            <a:schemeClr val="accent6">
              <a:alpha val="52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Vampire Biased Topics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84259" y="2246192"/>
            <a:ext cx="808321" cy="6858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 dirty="0" err="1" smtClean="0"/>
              <a:t>Zompire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Shared Topics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273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9" grpId="0" animBg="1"/>
      <p:bldP spid="30" grpId="0" animBg="1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98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General Sampling of Target Segment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815881" y="3882431"/>
            <a:ext cx="1143464" cy="857598"/>
            <a:chOff x="7189806" y="4615965"/>
            <a:chExt cx="1704074" cy="1704074"/>
          </a:xfrm>
        </p:grpSpPr>
        <p:grpSp>
          <p:nvGrpSpPr>
            <p:cNvPr id="4" name="Group 3"/>
            <p:cNvGrpSpPr/>
            <p:nvPr/>
          </p:nvGrpSpPr>
          <p:grpSpPr>
            <a:xfrm>
              <a:off x="7189806" y="4615965"/>
              <a:ext cx="1704074" cy="1704074"/>
              <a:chOff x="4817560" y="1058133"/>
              <a:chExt cx="3886200" cy="38862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817560" y="1058133"/>
                <a:ext cx="3886200" cy="3886200"/>
              </a:xfrm>
              <a:prstGeom prst="rect">
                <a:avLst/>
              </a:prstGeom>
              <a:solidFill>
                <a:srgbClr val="AB2727"/>
              </a:solidFill>
              <a:ln>
                <a:solidFill>
                  <a:srgbClr val="AB272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60460" y="1401033"/>
                <a:ext cx="3200400" cy="3200400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b="7215"/>
            <a:stretch/>
          </p:blipFill>
          <p:spPr>
            <a:xfrm>
              <a:off x="7348602" y="4741180"/>
              <a:ext cx="1403355" cy="146487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6212" y="461073"/>
            <a:ext cx="1139405" cy="854554"/>
            <a:chOff x="184048" y="4611906"/>
            <a:chExt cx="1704074" cy="1704074"/>
          </a:xfrm>
        </p:grpSpPr>
        <p:grpSp>
          <p:nvGrpSpPr>
            <p:cNvPr id="7" name="Group 6"/>
            <p:cNvGrpSpPr/>
            <p:nvPr/>
          </p:nvGrpSpPr>
          <p:grpSpPr>
            <a:xfrm>
              <a:off x="184048" y="4611906"/>
              <a:ext cx="1704074" cy="1704074"/>
              <a:chOff x="526948" y="1058133"/>
              <a:chExt cx="3886200" cy="3886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26948" y="1058133"/>
                <a:ext cx="3886200" cy="3886200"/>
              </a:xfrm>
              <a:prstGeom prst="rect">
                <a:avLst/>
              </a:prstGeom>
              <a:solidFill>
                <a:srgbClr val="3548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9848" y="1346921"/>
                <a:ext cx="3200400" cy="3308625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17127"/>
            <a:stretch/>
          </p:blipFill>
          <p:spPr>
            <a:xfrm>
              <a:off x="334408" y="4741180"/>
              <a:ext cx="1403355" cy="145147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8162" b="36303"/>
          <a:stretch/>
        </p:blipFill>
        <p:spPr>
          <a:xfrm>
            <a:off x="1195200" y="421791"/>
            <a:ext cx="8101016" cy="11635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672" b="30972"/>
          <a:stretch/>
        </p:blipFill>
        <p:spPr>
          <a:xfrm>
            <a:off x="734305" y="3631468"/>
            <a:ext cx="7026562" cy="13974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698" b="21031"/>
          <a:stretch/>
        </p:blipFill>
        <p:spPr>
          <a:xfrm>
            <a:off x="284584" y="1537272"/>
            <a:ext cx="7693922" cy="224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92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98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Location Based Filtering (we know where they lurk!)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7815881" y="3882431"/>
            <a:ext cx="1143464" cy="857598"/>
            <a:chOff x="7189806" y="4615965"/>
            <a:chExt cx="1704074" cy="1704074"/>
          </a:xfrm>
        </p:grpSpPr>
        <p:grpSp>
          <p:nvGrpSpPr>
            <p:cNvPr id="4" name="Group 3"/>
            <p:cNvGrpSpPr/>
            <p:nvPr/>
          </p:nvGrpSpPr>
          <p:grpSpPr>
            <a:xfrm>
              <a:off x="7189806" y="4615965"/>
              <a:ext cx="1704074" cy="1704074"/>
              <a:chOff x="4817560" y="1058133"/>
              <a:chExt cx="3886200" cy="38862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4817560" y="1058133"/>
                <a:ext cx="3886200" cy="3886200"/>
              </a:xfrm>
              <a:prstGeom prst="rect">
                <a:avLst/>
              </a:prstGeom>
              <a:solidFill>
                <a:srgbClr val="AB2727"/>
              </a:solidFill>
              <a:ln>
                <a:solidFill>
                  <a:srgbClr val="AB272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160460" y="1401033"/>
                <a:ext cx="3200400" cy="3200400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b="7215"/>
            <a:stretch/>
          </p:blipFill>
          <p:spPr>
            <a:xfrm>
              <a:off x="7348602" y="4741180"/>
              <a:ext cx="1403355" cy="1464875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66212" y="421997"/>
            <a:ext cx="1139405" cy="854554"/>
            <a:chOff x="184048" y="4611906"/>
            <a:chExt cx="1704074" cy="1704074"/>
          </a:xfrm>
        </p:grpSpPr>
        <p:grpSp>
          <p:nvGrpSpPr>
            <p:cNvPr id="7" name="Group 6"/>
            <p:cNvGrpSpPr/>
            <p:nvPr/>
          </p:nvGrpSpPr>
          <p:grpSpPr>
            <a:xfrm>
              <a:off x="184048" y="4611906"/>
              <a:ext cx="1704074" cy="1704074"/>
              <a:chOff x="526948" y="1058133"/>
              <a:chExt cx="3886200" cy="38862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26948" y="1058133"/>
                <a:ext cx="3886200" cy="3886200"/>
              </a:xfrm>
              <a:prstGeom prst="rect">
                <a:avLst/>
              </a:prstGeom>
              <a:solidFill>
                <a:srgbClr val="3548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9848" y="1346921"/>
                <a:ext cx="3200400" cy="3308625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17127"/>
            <a:stretch/>
          </p:blipFill>
          <p:spPr>
            <a:xfrm>
              <a:off x="334408" y="4741180"/>
              <a:ext cx="1403355" cy="145147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667" b="23292"/>
          <a:stretch/>
        </p:blipFill>
        <p:spPr>
          <a:xfrm>
            <a:off x="2133600" y="331775"/>
            <a:ext cx="6235700" cy="17552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819" b="23046"/>
          <a:stretch/>
        </p:blipFill>
        <p:spPr>
          <a:xfrm>
            <a:off x="166747" y="1999148"/>
            <a:ext cx="6149511" cy="18033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926" b="32593"/>
          <a:stretch/>
        </p:blipFill>
        <p:spPr>
          <a:xfrm>
            <a:off x="40812" y="3707293"/>
            <a:ext cx="7464889" cy="132190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75000"/>
              <a:alpha val="5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724" t="35704" b="33174"/>
          <a:stretch/>
        </p:blipFill>
        <p:spPr>
          <a:xfrm>
            <a:off x="4084544" y="2355767"/>
            <a:ext cx="7664462" cy="1351525"/>
          </a:xfrm>
          <a:prstGeom prst="rect">
            <a:avLst/>
          </a:prstGeom>
          <a:ln w="28575" cmpd="sng">
            <a:solidFill>
              <a:srgbClr val="E46C0A"/>
            </a:solidFill>
          </a:ln>
        </p:spPr>
      </p:pic>
      <p:sp>
        <p:nvSpPr>
          <p:cNvPr id="21" name="Oval 20"/>
          <p:cNvSpPr/>
          <p:nvPr/>
        </p:nvSpPr>
        <p:spPr>
          <a:xfrm>
            <a:off x="3535179" y="4740029"/>
            <a:ext cx="1872335" cy="246059"/>
          </a:xfrm>
          <a:prstGeom prst="ellipse">
            <a:avLst/>
          </a:prstGeom>
          <a:noFill/>
          <a:ln w="57150" cmpd="sng">
            <a:solidFill>
              <a:srgbClr val="E46C0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stCxn id="21" idx="2"/>
          </p:cNvCxnSpPr>
          <p:nvPr/>
        </p:nvCxnSpPr>
        <p:spPr>
          <a:xfrm flipV="1">
            <a:off x="3535178" y="2355768"/>
            <a:ext cx="549366" cy="2507291"/>
          </a:xfrm>
          <a:prstGeom prst="line">
            <a:avLst/>
          </a:prstGeom>
          <a:ln w="28575" cmpd="sng"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1" idx="6"/>
          </p:cNvCxnSpPr>
          <p:nvPr/>
        </p:nvCxnSpPr>
        <p:spPr>
          <a:xfrm flipV="1">
            <a:off x="5407514" y="3707292"/>
            <a:ext cx="3736487" cy="1155767"/>
          </a:xfrm>
          <a:prstGeom prst="line">
            <a:avLst/>
          </a:prstGeom>
          <a:ln w="28575" cmpd="sng"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503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78" t="4250" r="21251" b="9142"/>
          <a:stretch/>
        </p:blipFill>
        <p:spPr>
          <a:xfrm>
            <a:off x="0" y="917971"/>
            <a:ext cx="9161053" cy="3682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78" t="4250" r="21251" b="9142"/>
          <a:stretch/>
        </p:blipFill>
        <p:spPr>
          <a:xfrm>
            <a:off x="-17053" y="917971"/>
            <a:ext cx="9161053" cy="36826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667" b="23292"/>
          <a:stretch/>
        </p:blipFill>
        <p:spPr>
          <a:xfrm>
            <a:off x="368300" y="1302619"/>
            <a:ext cx="7073916" cy="1991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926" b="32593"/>
          <a:stretch/>
        </p:blipFill>
        <p:spPr>
          <a:xfrm>
            <a:off x="102975" y="3569075"/>
            <a:ext cx="7680045" cy="13600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897319" y="3947939"/>
            <a:ext cx="1143464" cy="857598"/>
            <a:chOff x="7189806" y="4615965"/>
            <a:chExt cx="1704074" cy="1704074"/>
          </a:xfrm>
        </p:grpSpPr>
        <p:grpSp>
          <p:nvGrpSpPr>
            <p:cNvPr id="11" name="Group 10"/>
            <p:cNvGrpSpPr/>
            <p:nvPr/>
          </p:nvGrpSpPr>
          <p:grpSpPr>
            <a:xfrm>
              <a:off x="7189806" y="4615965"/>
              <a:ext cx="1704074" cy="1704074"/>
              <a:chOff x="4817560" y="1058133"/>
              <a:chExt cx="3886200" cy="38862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4817560" y="1058133"/>
                <a:ext cx="3886200" cy="3886200"/>
              </a:xfrm>
              <a:prstGeom prst="rect">
                <a:avLst/>
              </a:prstGeom>
              <a:solidFill>
                <a:srgbClr val="AB2727"/>
              </a:solidFill>
              <a:ln>
                <a:solidFill>
                  <a:srgbClr val="AB2727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60460" y="1401033"/>
                <a:ext cx="3200400" cy="3200400"/>
              </a:xfrm>
              <a:prstGeom prst="rect">
                <a:avLst/>
              </a:prstGeom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b="7215"/>
            <a:stretch/>
          </p:blipFill>
          <p:spPr>
            <a:xfrm>
              <a:off x="7348602" y="4741180"/>
              <a:ext cx="1403355" cy="146487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31840" y="511569"/>
            <a:ext cx="1139405" cy="854554"/>
            <a:chOff x="184048" y="4611906"/>
            <a:chExt cx="1704074" cy="1704074"/>
          </a:xfrm>
        </p:grpSpPr>
        <p:grpSp>
          <p:nvGrpSpPr>
            <p:cNvPr id="16" name="Group 15"/>
            <p:cNvGrpSpPr/>
            <p:nvPr/>
          </p:nvGrpSpPr>
          <p:grpSpPr>
            <a:xfrm>
              <a:off x="184048" y="4611906"/>
              <a:ext cx="1704074" cy="1704074"/>
              <a:chOff x="526948" y="1058133"/>
              <a:chExt cx="3886200" cy="388620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526948" y="1058133"/>
                <a:ext cx="3886200" cy="3886200"/>
              </a:xfrm>
              <a:prstGeom prst="rect">
                <a:avLst/>
              </a:prstGeom>
              <a:solidFill>
                <a:srgbClr val="354884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69848" y="1346921"/>
                <a:ext cx="3200400" cy="3308625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/>
            <a:srcRect l="17127"/>
            <a:stretch/>
          </p:blipFill>
          <p:spPr>
            <a:xfrm>
              <a:off x="334408" y="4741180"/>
              <a:ext cx="1403355" cy="145147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7316" y="429857"/>
            <a:ext cx="4914900" cy="123825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b="47804"/>
          <a:stretch/>
        </p:blipFill>
        <p:spPr>
          <a:xfrm>
            <a:off x="6591300" y="2607897"/>
            <a:ext cx="2346508" cy="122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34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-304800" y="3460377"/>
            <a:ext cx="7315200" cy="873919"/>
          </a:xfrm>
        </p:spPr>
        <p:txBody>
          <a:bodyPr>
            <a:noAutofit/>
          </a:bodyPr>
          <a:lstStyle/>
          <a:p>
            <a:pPr algn="r"/>
            <a:r>
              <a:rPr lang="en-US" sz="2000" dirty="0" smtClean="0"/>
              <a:t>Questions?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 Concerned </a:t>
            </a:r>
            <a:r>
              <a:rPr lang="en-US" sz="2000" dirty="0" smtClean="0"/>
              <a:t>for your family and friends? 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Office </a:t>
            </a:r>
            <a:r>
              <a:rPr lang="en-US" sz="2000" dirty="0" smtClean="0"/>
              <a:t>hours at 1:30 today</a:t>
            </a:r>
            <a:r>
              <a:rPr lang="en-US" sz="2000" dirty="0"/>
              <a:t>, Expo Hall (Table E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1445847" y="224695"/>
            <a:ext cx="3868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Signup for access to the data and see whether you are safe!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Email </a:t>
            </a:r>
            <a:r>
              <a:rPr lang="en-US" dirty="0" err="1" smtClean="0"/>
              <a:t>john.feland@argusinsights.com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66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Best Practices from Social Campaigns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086" y="764384"/>
            <a:ext cx="4492082" cy="390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1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Lots of chatter but few conversations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01" y="2919670"/>
            <a:ext cx="6197600" cy="2077874"/>
          </a:xfrm>
          <a:prstGeom prst="rect">
            <a:avLst/>
          </a:prstGeom>
        </p:spPr>
      </p:pic>
      <p:pic>
        <p:nvPicPr>
          <p:cNvPr id="6" name="Picture 5" descr="Screen shot 2012-05-10 at 10.03.11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1" r="1"/>
          <a:stretch/>
        </p:blipFill>
        <p:spPr>
          <a:xfrm>
            <a:off x="6286501" y="2540140"/>
            <a:ext cx="4278843" cy="21393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9069" b="4651"/>
          <a:stretch/>
        </p:blipFill>
        <p:spPr>
          <a:xfrm>
            <a:off x="6286502" y="252383"/>
            <a:ext cx="2857499" cy="22086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44901" y="3114675"/>
            <a:ext cx="2628901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9345" y="2294916"/>
            <a:ext cx="58801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latin typeface="Century Gothic"/>
                <a:cs typeface="Century Gothic"/>
              </a:rPr>
              <a:t>“Nothing </a:t>
            </a:r>
            <a:r>
              <a:rPr lang="en-US" sz="2000" dirty="0">
                <a:latin typeface="Century Gothic"/>
                <a:cs typeface="Century Gothic"/>
              </a:rPr>
              <a:t>says </a:t>
            </a:r>
            <a:r>
              <a:rPr lang="en-US" sz="2000" dirty="0" smtClean="0">
                <a:latin typeface="Century Gothic"/>
                <a:cs typeface="Century Gothic"/>
              </a:rPr>
              <a:t>‘I </a:t>
            </a:r>
            <a:r>
              <a:rPr lang="en-US" sz="2000" dirty="0">
                <a:latin typeface="Century Gothic"/>
                <a:cs typeface="Century Gothic"/>
              </a:rPr>
              <a:t>love </a:t>
            </a:r>
            <a:r>
              <a:rPr lang="en-US" sz="2000" dirty="0" smtClean="0">
                <a:latin typeface="Century Gothic"/>
                <a:cs typeface="Century Gothic"/>
              </a:rPr>
              <a:t>you’ </a:t>
            </a:r>
            <a:r>
              <a:rPr lang="en-US" sz="2000" dirty="0">
                <a:latin typeface="Century Gothic"/>
                <a:cs typeface="Century Gothic"/>
              </a:rPr>
              <a:t>like a man’s armpit wearing Old Spice inside of a tuxedo on a battleship that has a mariachi band to serenade you</a:t>
            </a:r>
            <a:r>
              <a:rPr lang="en-US" sz="2000" dirty="0" smtClean="0">
                <a:latin typeface="Century Gothic"/>
                <a:cs typeface="Century Gothic"/>
              </a:rPr>
              <a:t>.”</a:t>
            </a:r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901" y="1005814"/>
            <a:ext cx="61086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 smtClean="0">
                <a:latin typeface="Century Gothic"/>
                <a:cs typeface="Century Gothic"/>
              </a:rPr>
              <a:t>“Dear </a:t>
            </a:r>
            <a:r>
              <a:rPr lang="en-US" sz="2000" dirty="0">
                <a:latin typeface="Century Gothic"/>
                <a:cs typeface="Century Gothic"/>
              </a:rPr>
              <a:t>axe body spray, please out </a:t>
            </a:r>
            <a:r>
              <a:rPr lang="en-US" sz="2000" dirty="0" smtClean="0">
                <a:latin typeface="Century Gothic"/>
                <a:cs typeface="Century Gothic"/>
              </a:rPr>
              <a:t>a suggested </a:t>
            </a:r>
            <a:r>
              <a:rPr lang="en-US" sz="2000" dirty="0">
                <a:latin typeface="Century Gothic"/>
                <a:cs typeface="Century Gothic"/>
              </a:rPr>
              <a:t>serving size on your </a:t>
            </a:r>
            <a:r>
              <a:rPr lang="en-US" sz="2000" dirty="0" smtClean="0">
                <a:latin typeface="Century Gothic"/>
                <a:cs typeface="Century Gothic"/>
              </a:rPr>
              <a:t>bottle. Sincerely</a:t>
            </a:r>
            <a:r>
              <a:rPr lang="en-US" sz="2000" dirty="0">
                <a:latin typeface="Century Gothic"/>
                <a:cs typeface="Century Gothic"/>
              </a:rPr>
              <a:t>, choking girls everywhere</a:t>
            </a:r>
            <a:r>
              <a:rPr lang="en-US" sz="2000" dirty="0" smtClean="0">
                <a:latin typeface="Century Gothic"/>
                <a:cs typeface="Century Gothic"/>
              </a:rPr>
              <a:t>.”</a:t>
            </a:r>
            <a:endParaRPr lang="en-US" sz="20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7545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But who is engaging?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61" y="711200"/>
            <a:ext cx="63500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90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160460" y="1050775"/>
            <a:ext cx="3886200" cy="2914650"/>
            <a:chOff x="4817560" y="1058133"/>
            <a:chExt cx="3886200" cy="3886200"/>
          </a:xfrm>
        </p:grpSpPr>
        <p:sp>
          <p:nvSpPr>
            <p:cNvPr id="6" name="Rectangle 5"/>
            <p:cNvSpPr/>
            <p:nvPr/>
          </p:nvSpPr>
          <p:spPr>
            <a:xfrm>
              <a:off x="4817560" y="1058133"/>
              <a:ext cx="3886200" cy="3886200"/>
            </a:xfrm>
            <a:prstGeom prst="rect">
              <a:avLst/>
            </a:prstGeom>
            <a:solidFill>
              <a:srgbClr val="AB2727"/>
            </a:solidFill>
            <a:ln>
              <a:solidFill>
                <a:srgbClr val="AB272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0460" y="1401033"/>
              <a:ext cx="3200400" cy="32004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84048" y="1086839"/>
            <a:ext cx="3886200" cy="2914650"/>
            <a:chOff x="526948" y="1058133"/>
            <a:chExt cx="3886200" cy="3886200"/>
          </a:xfrm>
        </p:grpSpPr>
        <p:sp>
          <p:nvSpPr>
            <p:cNvPr id="7" name="Rectangle 6"/>
            <p:cNvSpPr/>
            <p:nvPr/>
          </p:nvSpPr>
          <p:spPr>
            <a:xfrm>
              <a:off x="526948" y="1058133"/>
              <a:ext cx="3886200" cy="3886200"/>
            </a:xfrm>
            <a:prstGeom prst="rect">
              <a:avLst/>
            </a:prstGeom>
            <a:solidFill>
              <a:srgbClr val="35488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848" y="1346921"/>
              <a:ext cx="3200400" cy="3308625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175170" y="2179357"/>
            <a:ext cx="914400" cy="6858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6000" dirty="0" smtClean="0"/>
              <a:t>VS</a:t>
            </a:r>
            <a:endParaRPr lang="en-US" sz="6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b="7215"/>
          <a:stretch/>
        </p:blipFill>
        <p:spPr>
          <a:xfrm>
            <a:off x="5522600" y="1264942"/>
            <a:ext cx="3200400" cy="25055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7127"/>
          <a:stretch/>
        </p:blipFill>
        <p:spPr>
          <a:xfrm>
            <a:off x="526948" y="1307950"/>
            <a:ext cx="3200400" cy="248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3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160" y="876190"/>
            <a:ext cx="3022215" cy="17724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Humankind has been fascinated for centuries!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627" y="2763004"/>
            <a:ext cx="3139892" cy="20185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629" y="2763004"/>
            <a:ext cx="4177337" cy="2009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763004"/>
            <a:ext cx="1791383" cy="20086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206" y="2763004"/>
            <a:ext cx="1767311" cy="20185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113" y="885527"/>
            <a:ext cx="3376054" cy="17724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4" y="876190"/>
            <a:ext cx="1550795" cy="17817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8033" y="887454"/>
            <a:ext cx="1445443" cy="17724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981" y="887454"/>
            <a:ext cx="1905362" cy="177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41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Tracking Target Segments since Oct 2012 in Twitter</a:t>
            </a:r>
            <a:endParaRPr lang="en-US" sz="3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4188"/>
            <a:ext cx="9144000" cy="1714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05193"/>
            <a:ext cx="9144000" cy="17145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2977445" y="1016000"/>
            <a:ext cx="2554112" cy="285750"/>
          </a:xfrm>
          <a:prstGeom prst="wedgeRoundRectCallout">
            <a:avLst>
              <a:gd name="adj1" fmla="val 72537"/>
              <a:gd name="adj2" fmla="val -4120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Walking Dead Premiere</a:t>
            </a:r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663224" y="3005667"/>
            <a:ext cx="1749777" cy="521025"/>
          </a:xfrm>
          <a:prstGeom prst="wedgeRoundRectCallout">
            <a:avLst>
              <a:gd name="adj1" fmla="val 75763"/>
              <a:gd name="adj2" fmla="val 3629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Vampire Diaries Premiere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457200" y="2439009"/>
            <a:ext cx="8102600" cy="3661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Zombie Chatter is steadily 2X that of Vampire Chatter</a:t>
            </a:r>
            <a:endParaRPr lang="en-US" sz="2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2805193"/>
            <a:ext cx="9144000" cy="1714500"/>
            <a:chOff x="0" y="3740257"/>
            <a:chExt cx="9144000" cy="2286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D4D4D4"/>
                </a:clrFrom>
                <a:clrTo>
                  <a:srgbClr val="D4D4D4">
                    <a:alpha val="0"/>
                  </a:srgbClr>
                </a:clrTo>
              </a:clrChange>
            </a:blip>
            <a:srcRect l="578" t="6568" r="74750" b="55129"/>
            <a:stretch/>
          </p:blipFill>
          <p:spPr>
            <a:xfrm>
              <a:off x="6199006" y="3740257"/>
              <a:ext cx="2944994" cy="2286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b="11703"/>
            <a:stretch/>
          </p:blipFill>
          <p:spPr>
            <a:xfrm>
              <a:off x="0" y="3740258"/>
              <a:ext cx="6199005" cy="2285999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0" y="689755"/>
            <a:ext cx="9144000" cy="1749254"/>
            <a:chOff x="0" y="919673"/>
            <a:chExt cx="9144000" cy="23323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D4D4D4"/>
                </a:clrFrom>
                <a:clrTo>
                  <a:srgbClr val="D4D4D4">
                    <a:alpha val="0"/>
                  </a:srgbClr>
                </a:clrTo>
              </a:clrChange>
            </a:blip>
            <a:srcRect l="589" t="6568" r="74738" b="55129"/>
            <a:stretch/>
          </p:blipFill>
          <p:spPr>
            <a:xfrm>
              <a:off x="6199006" y="966012"/>
              <a:ext cx="2944994" cy="228600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/>
            <a:srcRect l="2681" b="31474"/>
            <a:stretch/>
          </p:blipFill>
          <p:spPr>
            <a:xfrm>
              <a:off x="0" y="919673"/>
              <a:ext cx="6179766" cy="2332339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-3040" y="2437845"/>
            <a:ext cx="9147040" cy="3661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Zombies are gender balanced. Twice as many women mention vampires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4295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66070" y="14433"/>
            <a:ext cx="13957514" cy="5143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80" y="-1746"/>
            <a:ext cx="8229600" cy="479822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Somewhere in suburban Georgia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91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457200" y="756801"/>
            <a:ext cx="8436680" cy="39597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Introducing the </a:t>
            </a:r>
            <a:r>
              <a:rPr lang="en-US" sz="3600" dirty="0" err="1" smtClean="0"/>
              <a:t>Zompire</a:t>
            </a:r>
            <a:r>
              <a:rPr lang="en-US" sz="3600" dirty="0" smtClean="0"/>
              <a:t> Index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098"/>
            <a:ext cx="8229600" cy="2661876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3168"/>
              </a:spcBef>
            </a:pPr>
            <a:r>
              <a:rPr lang="en-US" sz="3200" dirty="0" smtClean="0"/>
              <a:t>Needed a way to track the both targets</a:t>
            </a:r>
          </a:p>
          <a:p>
            <a:pPr>
              <a:spcBef>
                <a:spcPts val="3168"/>
              </a:spcBef>
            </a:pPr>
            <a:r>
              <a:rPr lang="en-US" sz="3200" dirty="0" smtClean="0"/>
              <a:t>Normalized for state populations to understand relative strength of segment</a:t>
            </a:r>
          </a:p>
          <a:p>
            <a:pPr>
              <a:spcBef>
                <a:spcPts val="3168"/>
              </a:spcBef>
            </a:pPr>
            <a:r>
              <a:rPr lang="en-US" sz="3200" dirty="0" smtClean="0"/>
              <a:t>Since one target is larger than the other needed a way to balance</a:t>
            </a:r>
          </a:p>
          <a:p>
            <a:pPr>
              <a:spcBef>
                <a:spcPts val="3168"/>
              </a:spcBef>
              <a:spcAft>
                <a:spcPts val="600"/>
              </a:spcAft>
            </a:pPr>
            <a:endParaRPr lang="en-US" sz="3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189806" y="3461974"/>
            <a:ext cx="1704074" cy="1278056"/>
            <a:chOff x="4817560" y="1058133"/>
            <a:chExt cx="3886200" cy="3886200"/>
          </a:xfrm>
        </p:grpSpPr>
        <p:sp>
          <p:nvSpPr>
            <p:cNvPr id="12" name="Rectangle 11"/>
            <p:cNvSpPr/>
            <p:nvPr/>
          </p:nvSpPr>
          <p:spPr>
            <a:xfrm>
              <a:off x="4817560" y="1058133"/>
              <a:ext cx="3886200" cy="3886200"/>
            </a:xfrm>
            <a:prstGeom prst="rect">
              <a:avLst/>
            </a:prstGeom>
            <a:solidFill>
              <a:srgbClr val="AB2727"/>
            </a:solidFill>
            <a:ln>
              <a:solidFill>
                <a:srgbClr val="AB272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0460" y="1401033"/>
              <a:ext cx="3200400" cy="320040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84048" y="3458929"/>
            <a:ext cx="1704074" cy="1278056"/>
            <a:chOff x="526948" y="1058133"/>
            <a:chExt cx="3886200" cy="3886200"/>
          </a:xfrm>
        </p:grpSpPr>
        <p:sp>
          <p:nvSpPr>
            <p:cNvPr id="15" name="Rectangle 14"/>
            <p:cNvSpPr/>
            <p:nvPr/>
          </p:nvSpPr>
          <p:spPr>
            <a:xfrm>
              <a:off x="526948" y="1058133"/>
              <a:ext cx="3886200" cy="3886200"/>
            </a:xfrm>
            <a:prstGeom prst="rect">
              <a:avLst/>
            </a:prstGeom>
            <a:solidFill>
              <a:srgbClr val="354884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848" y="1346921"/>
              <a:ext cx="3200400" cy="3308625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b="7215"/>
          <a:stretch/>
        </p:blipFill>
        <p:spPr>
          <a:xfrm>
            <a:off x="7348603" y="3555886"/>
            <a:ext cx="1403355" cy="10986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17127"/>
          <a:stretch/>
        </p:blipFill>
        <p:spPr>
          <a:xfrm>
            <a:off x="334409" y="3555885"/>
            <a:ext cx="1403355" cy="108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48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rgus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noAutofit/>
      </a:bodyPr>
      <a:lstStyle>
        <a:defPPr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Argus2013.potx</Template>
  <TotalTime>7774</TotalTime>
  <Words>405</Words>
  <Application>Microsoft Macintosh PowerPoint</Application>
  <PresentationFormat>On-screen Show (16:9)</PresentationFormat>
  <Paragraphs>181</Paragraphs>
  <Slides>18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Argus2013</vt:lpstr>
      <vt:lpstr>Public Health Case Study:  Tracking Zombies and Vampires using Social Media</vt:lpstr>
      <vt:lpstr>Best Practices from Social Campaigns</vt:lpstr>
      <vt:lpstr>Lots of chatter but few conversations</vt:lpstr>
      <vt:lpstr>But who is engaging?</vt:lpstr>
      <vt:lpstr>PowerPoint Presentation</vt:lpstr>
      <vt:lpstr>Humankind has been fascinated for centuries!</vt:lpstr>
      <vt:lpstr>Tracking Target Segments since Oct 2012 in Twitter</vt:lpstr>
      <vt:lpstr>Somewhere in suburban Georgia</vt:lpstr>
      <vt:lpstr>Introducing the Zompire Index</vt:lpstr>
      <vt:lpstr>Visualizing the Balance of Power across Target Segments</vt:lpstr>
      <vt:lpstr>Subsegment Characterization (Vectors of Infection!)</vt:lpstr>
      <vt:lpstr>But who are these legions of the undead?</vt:lpstr>
      <vt:lpstr>Cluster, cluster, who’s got the cluster?</vt:lpstr>
      <vt:lpstr>“If I can’t understand it in 20 sec, I won’t buy it”</vt:lpstr>
      <vt:lpstr>General Sampling of Target Segment</vt:lpstr>
      <vt:lpstr>Location Based Filtering (we know where they lurk!)</vt:lpstr>
      <vt:lpstr>PowerPoint Presentation</vt:lpstr>
      <vt:lpstr>Questions?   Concerned for your family and friends?   Office hours at 1:30 today, Expo Hall (Table E)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Feland</dc:creator>
  <cp:lastModifiedBy>John Feland</cp:lastModifiedBy>
  <cp:revision>162</cp:revision>
  <dcterms:created xsi:type="dcterms:W3CDTF">2012-06-11T13:13:15Z</dcterms:created>
  <dcterms:modified xsi:type="dcterms:W3CDTF">2013-02-27T19:21:44Z</dcterms:modified>
</cp:coreProperties>
</file>